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32"/>
  </p:notesMasterIdLst>
  <p:handoutMasterIdLst>
    <p:handoutMasterId r:id="rId33"/>
  </p:handoutMasterIdLst>
  <p:sldIdLst>
    <p:sldId id="256" r:id="rId3"/>
    <p:sldId id="346" r:id="rId4"/>
    <p:sldId id="401" r:id="rId5"/>
    <p:sldId id="347" r:id="rId6"/>
    <p:sldId id="374" r:id="rId7"/>
    <p:sldId id="375" r:id="rId8"/>
    <p:sldId id="376" r:id="rId9"/>
    <p:sldId id="377" r:id="rId10"/>
    <p:sldId id="378" r:id="rId11"/>
    <p:sldId id="379" r:id="rId12"/>
    <p:sldId id="381" r:id="rId13"/>
    <p:sldId id="382" r:id="rId14"/>
    <p:sldId id="383" r:id="rId15"/>
    <p:sldId id="384" r:id="rId16"/>
    <p:sldId id="385" r:id="rId17"/>
    <p:sldId id="386" r:id="rId18"/>
    <p:sldId id="387" r:id="rId19"/>
    <p:sldId id="391" r:id="rId20"/>
    <p:sldId id="402" r:id="rId21"/>
    <p:sldId id="388" r:id="rId22"/>
    <p:sldId id="390" r:id="rId23"/>
    <p:sldId id="393" r:id="rId24"/>
    <p:sldId id="394" r:id="rId25"/>
    <p:sldId id="395" r:id="rId26"/>
    <p:sldId id="396" r:id="rId27"/>
    <p:sldId id="398" r:id="rId28"/>
    <p:sldId id="399" r:id="rId29"/>
    <p:sldId id="400" r:id="rId30"/>
    <p:sldId id="343" r:id="rId31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3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3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3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3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3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3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3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3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3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C86C5168-226D-4AC8-95EF-DB0AF015536C}">
          <p14:sldIdLst>
            <p14:sldId id="256"/>
          </p14:sldIdLst>
        </p14:section>
        <p14:section name="Main part" id="{0ED5F73D-44E4-4BBC-880F-7A50D8FB88E2}">
          <p14:sldIdLst>
            <p14:sldId id="346"/>
            <p14:sldId id="401"/>
            <p14:sldId id="347"/>
            <p14:sldId id="374"/>
            <p14:sldId id="375"/>
            <p14:sldId id="376"/>
            <p14:sldId id="377"/>
            <p14:sldId id="378"/>
            <p14:sldId id="379"/>
            <p14:sldId id="381"/>
            <p14:sldId id="382"/>
            <p14:sldId id="383"/>
            <p14:sldId id="384"/>
            <p14:sldId id="385"/>
            <p14:sldId id="386"/>
            <p14:sldId id="387"/>
            <p14:sldId id="391"/>
            <p14:sldId id="402"/>
            <p14:sldId id="388"/>
            <p14:sldId id="390"/>
            <p14:sldId id="393"/>
            <p14:sldId id="394"/>
            <p14:sldId id="395"/>
            <p14:sldId id="396"/>
            <p14:sldId id="398"/>
            <p14:sldId id="399"/>
            <p14:sldId id="400"/>
            <p14:sldId id="343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6C00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2" autoAdjust="0"/>
    <p:restoredTop sz="76022" autoAdjust="0"/>
  </p:normalViewPr>
  <p:slideViewPr>
    <p:cSldViewPr>
      <p:cViewPr varScale="1">
        <p:scale>
          <a:sx n="73" d="100"/>
          <a:sy n="73" d="100"/>
        </p:scale>
        <p:origin x="-126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4" d="100"/>
          <a:sy n="74" d="100"/>
        </p:scale>
        <p:origin x="-2400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tpcc 1000W (100G</a:t>
            </a:r>
            <a:r>
              <a:rPr lang="en-US" baseline="0"/>
              <a:t> data) /</a:t>
            </a:r>
            <a:r>
              <a:rPr lang="en-US"/>
              <a:t>13G</a:t>
            </a:r>
            <a:r>
              <a:rPr lang="en-US" baseline="0"/>
              <a:t> memory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'RAID vs tachIOn'!$A$2:$A$3</c:f>
              <c:strCache>
                <c:ptCount val="2"/>
                <c:pt idx="0">
                  <c:v>RAID</c:v>
                </c:pt>
                <c:pt idx="1">
                  <c:v>tachIOn</c:v>
                </c:pt>
              </c:strCache>
            </c:strRef>
          </c:cat>
          <c:val>
            <c:numRef>
              <c:f>'RAID vs tachIOn'!$B$2:$B$3</c:f>
              <c:numCache>
                <c:formatCode>0</c:formatCode>
                <c:ptCount val="2"/>
                <c:pt idx="0">
                  <c:v>3297.8333333333335</c:v>
                </c:pt>
                <c:pt idx="1">
                  <c:v>23669.933333333334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42391040"/>
        <c:axId val="238445696"/>
      </c:barChart>
      <c:catAx>
        <c:axId val="242391040"/>
        <c:scaling>
          <c:orientation val="minMax"/>
        </c:scaling>
        <c:delete val="0"/>
        <c:axPos val="b"/>
        <c:majorTickMark val="out"/>
        <c:minorTickMark val="none"/>
        <c:tickLblPos val="nextTo"/>
        <c:crossAx val="238445696"/>
        <c:crosses val="autoZero"/>
        <c:auto val="1"/>
        <c:lblAlgn val="ctr"/>
        <c:lblOffset val="100"/>
        <c:noMultiLvlLbl val="0"/>
      </c:catAx>
      <c:valAx>
        <c:axId val="23844569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NOTPM</a:t>
                </a:r>
              </a:p>
            </c:rich>
          </c:tx>
          <c:layout/>
          <c:overlay val="0"/>
        </c:title>
        <c:numFmt formatCode="0" sourceLinked="1"/>
        <c:majorTickMark val="out"/>
        <c:minorTickMark val="none"/>
        <c:tickLblPos val="nextTo"/>
        <c:crossAx val="242391040"/>
        <c:crosses val="autoZero"/>
        <c:crossBetween val="between"/>
      </c:valAx>
    </c:plotArea>
    <c:plotVisOnly val="1"/>
    <c:dispBlanksAs val="gap"/>
    <c:showDLblsOverMax val="0"/>
  </c:chart>
  <c:spPr>
    <a:solidFill>
      <a:srgbClr val="FFFFFF">
        <a:lumMod val="95000"/>
      </a:srgbClr>
    </a:solidFill>
  </c:sp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ibdata_raid!$A$5:$A$6</c:f>
              <c:strCache>
                <c:ptCount val="2"/>
                <c:pt idx="0">
                  <c:v>logs on RAID</c:v>
                </c:pt>
                <c:pt idx="1">
                  <c:v>logs on tachIOn</c:v>
                </c:pt>
              </c:strCache>
            </c:strRef>
          </c:cat>
          <c:val>
            <c:numRef>
              <c:f>ibdata_raid!$B$5:$B$6</c:f>
              <c:numCache>
                <c:formatCode>0.00</c:formatCode>
                <c:ptCount val="2"/>
                <c:pt idx="0">
                  <c:v>30692.799999999999</c:v>
                </c:pt>
                <c:pt idx="1">
                  <c:v>21224.799999999999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42742784"/>
        <c:axId val="198121664"/>
      </c:barChart>
      <c:catAx>
        <c:axId val="242742784"/>
        <c:scaling>
          <c:orientation val="minMax"/>
        </c:scaling>
        <c:delete val="0"/>
        <c:axPos val="b"/>
        <c:majorTickMark val="out"/>
        <c:minorTickMark val="none"/>
        <c:tickLblPos val="nextTo"/>
        <c:crossAx val="198121664"/>
        <c:crosses val="autoZero"/>
        <c:auto val="1"/>
        <c:lblAlgn val="ctr"/>
        <c:lblOffset val="100"/>
        <c:noMultiLvlLbl val="0"/>
      </c:catAx>
      <c:valAx>
        <c:axId val="19812166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NOTPM</a:t>
                </a:r>
              </a:p>
            </c:rich>
          </c:tx>
          <c:layout/>
          <c:overlay val="0"/>
        </c:title>
        <c:numFmt formatCode="0.00" sourceLinked="1"/>
        <c:majorTickMark val="out"/>
        <c:minorTickMark val="none"/>
        <c:tickLblPos val="nextTo"/>
        <c:crossAx val="242742784"/>
        <c:crosses val="autoZero"/>
        <c:crossBetween val="between"/>
      </c:valAx>
    </c:plotArea>
    <c:plotVisOnly val="1"/>
    <c:dispBlanksAs val="gap"/>
    <c:showDLblsOverMax val="0"/>
  </c:chart>
  <c:spPr>
    <a:solidFill>
      <a:srgbClr val="FFFFFF">
        <a:lumMod val="95000"/>
      </a:srgbClr>
    </a:solidFill>
  </c:sp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93CF0C-9DD1-45B6-96D8-6E48D75AE871}" type="datetimeFigureOut">
              <a:rPr lang="en-US" smtClean="0"/>
              <a:t>4/11/2011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81C21C-57DA-4492-82A3-6124012686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0229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544B98-6AAA-46C4-922A-45BD7EDB568C}" type="datetimeFigureOut">
              <a:rPr lang="en-US" smtClean="0"/>
              <a:t>4/11/2011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4256D8-CA23-44D2-901A-646E8B52D0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36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4256D8-CA23-44D2-901A-646E8B52D09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0127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4256D8-CA23-44D2-901A-646E8B52D09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5180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4256D8-CA23-44D2-901A-646E8B52D09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9371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4256D8-CA23-44D2-901A-646E8B52D09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3510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4256D8-CA23-44D2-901A-646E8B52D09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6721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4256D8-CA23-44D2-901A-646E8B52D09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8482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4256D8-CA23-44D2-901A-646E8B52D09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06781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4256D8-CA23-44D2-901A-646E8B52D09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46748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4256D8-CA23-44D2-901A-646E8B52D09E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46748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4256D8-CA23-44D2-901A-646E8B52D09E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46748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4256D8-CA23-44D2-901A-646E8B52D09E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4674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Percona</a:t>
            </a:r>
            <a:r>
              <a:rPr lang="en-US" baseline="0" dirty="0" smtClean="0"/>
              <a:t> Server is not only about performance, but we have bunch of features that makes everyday work easier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4256D8-CA23-44D2-901A-646E8B52D09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34829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4256D8-CA23-44D2-901A-646E8B52D09E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46748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4256D8-CA23-44D2-901A-646E8B52D09E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46748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4256D8-CA23-44D2-901A-646E8B52D09E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46748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4256D8-CA23-44D2-901A-646E8B52D09E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46748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4256D8-CA23-44D2-901A-646E8B52D09E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46748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4256D8-CA23-44D2-901A-646E8B52D09E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46748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4256D8-CA23-44D2-901A-646E8B52D09E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46748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4256D8-CA23-44D2-901A-646E8B52D09E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46748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4256D8-CA23-44D2-901A-646E8B52D09E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46748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If</a:t>
            </a:r>
            <a:r>
              <a:rPr lang="en-US" baseline="0" dirty="0" smtClean="0"/>
              <a:t> you are familiar with cache concepts, there two popular ways to handle writes, and </a:t>
            </a:r>
            <a:r>
              <a:rPr lang="en-US" baseline="0" dirty="0" err="1" smtClean="0"/>
              <a:t>FlashCache</a:t>
            </a:r>
            <a:r>
              <a:rPr lang="en-US" baseline="0" dirty="0" smtClean="0"/>
              <a:t> supports both of them: Write Through </a:t>
            </a:r>
            <a:r>
              <a:rPr lang="en-US" baseline="0" smtClean="0"/>
              <a:t>and Write Back.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4256D8-CA23-44D2-901A-646E8B52D09E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6138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Percona</a:t>
            </a:r>
            <a:r>
              <a:rPr lang="en-US" baseline="0" dirty="0" smtClean="0"/>
              <a:t> Server is not only about performance, but we have bunch of features that makes everyday work easier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4256D8-CA23-44D2-901A-646E8B52D09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3482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4256D8-CA23-44D2-901A-646E8B52D09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1688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4256D8-CA23-44D2-901A-646E8B52D09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3888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4256D8-CA23-44D2-901A-646E8B52D09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8979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4256D8-CA23-44D2-901A-646E8B52D09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7635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4256D8-CA23-44D2-901A-646E8B52D09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6837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4256D8-CA23-44D2-901A-646E8B52D09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844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544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644616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1600200"/>
            <a:ext cx="2076450" cy="4525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80125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313504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401C264-EB60-4200-A262-2C4ACBA8DEC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7376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1" y="1598613"/>
            <a:ext cx="8732838" cy="4878387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7392AC2-939C-428D-8DB3-F87E77DB8CFA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1524000" y="6591367"/>
            <a:ext cx="5486400" cy="236153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r>
              <a:rPr lang="en-US" smtClean="0"/>
              <a:t>MySQL and SSD: Usage Patterns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3"/>
          </p:nvPr>
        </p:nvSpPr>
        <p:spPr>
          <a:xfrm>
            <a:off x="228600" y="6591700"/>
            <a:ext cx="1219200" cy="228600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Georgia" pitchFamily="18" charset="0"/>
              </a:defRPr>
            </a:lvl1pPr>
          </a:lstStyle>
          <a:p>
            <a:r>
              <a:rPr lang="en-US" smtClean="0"/>
              <a:t>12-Apr-2011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2539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75F467A-F851-4145-B4C0-3F496716ACE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98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0825" y="1598613"/>
            <a:ext cx="4278313" cy="5259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1538" y="1598613"/>
            <a:ext cx="4279900" cy="5259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8535AA2-D510-428C-9CA2-384FA1D34C0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7170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8323776-B64A-41DD-9B33-5E5A607CFA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48450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52E6633-54E8-4C10-B654-83C7D1F0690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4031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2E68CE7-3B06-45DF-8B3A-96A40DA0F35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9358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06DBCF9-C435-47CA-9ECC-6A333492C38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9317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4256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E25B968-060C-4153-8157-BF33700802C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832910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CC5F364-9F29-487B-91C8-42176C57D50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0523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4975" y="0"/>
            <a:ext cx="2176463" cy="6858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0825" y="0"/>
            <a:ext cx="6381750" cy="6858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65D2740-48AC-4BAA-A469-48B19EC1163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2661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14241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0641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169096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072854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2634577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40609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07853691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39750" y="3363913"/>
            <a:ext cx="8226425" cy="1433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Arial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/>
  <p:timing>
    <p:tnLst>
      <p:par>
        <p:cTn id="1" dur="indefinite" restart="never" nodeType="tmRoot"/>
      </p:par>
    </p:tnLst>
  </p:timing>
  <p:hf sldNum="0" hdr="0"/>
  <p:txStyles>
    <p:titleStyle>
      <a:lvl1pPr algn="ctr" rtl="0" fontAlgn="base">
        <a:lnSpc>
          <a:spcPct val="93000"/>
        </a:lnSpc>
        <a:spcBef>
          <a:spcPct val="0"/>
        </a:spcBef>
        <a:spcAft>
          <a:spcPct val="0"/>
        </a:spcAft>
        <a:defRPr sz="4400">
          <a:solidFill>
            <a:srgbClr val="808080"/>
          </a:solidFill>
          <a:latin typeface="+mj-lt"/>
          <a:ea typeface="+mj-ea"/>
          <a:cs typeface="+mj-cs"/>
          <a:sym typeface="Arial" charset="0"/>
        </a:defRPr>
      </a:lvl1pPr>
      <a:lvl2pPr algn="ctr" rtl="0" fontAlgn="base">
        <a:lnSpc>
          <a:spcPct val="93000"/>
        </a:lnSpc>
        <a:spcBef>
          <a:spcPct val="0"/>
        </a:spcBef>
        <a:spcAft>
          <a:spcPct val="0"/>
        </a:spcAft>
        <a:defRPr sz="4400">
          <a:solidFill>
            <a:srgbClr val="808080"/>
          </a:solidFill>
          <a:latin typeface="Arial" charset="0"/>
          <a:ea typeface="ヒラギノ角ゴ ProN W3" charset="0"/>
          <a:cs typeface="ヒラギノ角ゴ ProN W3" charset="0"/>
          <a:sym typeface="Arial" charset="0"/>
        </a:defRPr>
      </a:lvl2pPr>
      <a:lvl3pPr algn="ctr" rtl="0" fontAlgn="base">
        <a:lnSpc>
          <a:spcPct val="93000"/>
        </a:lnSpc>
        <a:spcBef>
          <a:spcPct val="0"/>
        </a:spcBef>
        <a:spcAft>
          <a:spcPct val="0"/>
        </a:spcAft>
        <a:defRPr sz="4400">
          <a:solidFill>
            <a:srgbClr val="808080"/>
          </a:solidFill>
          <a:latin typeface="Arial" charset="0"/>
          <a:ea typeface="ヒラギノ角ゴ ProN W3" charset="0"/>
          <a:cs typeface="ヒラギノ角ゴ ProN W3" charset="0"/>
          <a:sym typeface="Arial" charset="0"/>
        </a:defRPr>
      </a:lvl3pPr>
      <a:lvl4pPr algn="ctr" rtl="0" fontAlgn="base">
        <a:lnSpc>
          <a:spcPct val="93000"/>
        </a:lnSpc>
        <a:spcBef>
          <a:spcPct val="0"/>
        </a:spcBef>
        <a:spcAft>
          <a:spcPct val="0"/>
        </a:spcAft>
        <a:defRPr sz="4400">
          <a:solidFill>
            <a:srgbClr val="808080"/>
          </a:solidFill>
          <a:latin typeface="Arial" charset="0"/>
          <a:ea typeface="ヒラギノ角ゴ ProN W3" charset="0"/>
          <a:cs typeface="ヒラギノ角ゴ ProN W3" charset="0"/>
          <a:sym typeface="Arial" charset="0"/>
        </a:defRPr>
      </a:lvl4pPr>
      <a:lvl5pPr algn="ctr" rtl="0" fontAlgn="base">
        <a:lnSpc>
          <a:spcPct val="93000"/>
        </a:lnSpc>
        <a:spcBef>
          <a:spcPct val="0"/>
        </a:spcBef>
        <a:spcAft>
          <a:spcPct val="0"/>
        </a:spcAft>
        <a:defRPr sz="4400">
          <a:solidFill>
            <a:srgbClr val="808080"/>
          </a:solidFill>
          <a:latin typeface="Arial" charset="0"/>
          <a:ea typeface="ヒラギノ角ゴ ProN W3" charset="0"/>
          <a:cs typeface="ヒラギノ角ゴ ProN W3" charset="0"/>
          <a:sym typeface="Arial" charset="0"/>
        </a:defRPr>
      </a:lvl5pPr>
      <a:lvl6pPr marL="457200" algn="ctr" rtl="0" fontAlgn="base">
        <a:lnSpc>
          <a:spcPct val="93000"/>
        </a:lnSpc>
        <a:spcBef>
          <a:spcPct val="0"/>
        </a:spcBef>
        <a:spcAft>
          <a:spcPct val="0"/>
        </a:spcAft>
        <a:defRPr sz="4400">
          <a:solidFill>
            <a:srgbClr val="808080"/>
          </a:solidFill>
          <a:latin typeface="Arial" charset="0"/>
          <a:ea typeface="ヒラギノ角ゴ ProN W3" charset="0"/>
          <a:cs typeface="ヒラギノ角ゴ ProN W3" charset="0"/>
          <a:sym typeface="Arial" charset="0"/>
        </a:defRPr>
      </a:lvl6pPr>
      <a:lvl7pPr marL="914400" algn="ctr" rtl="0" fontAlgn="base">
        <a:lnSpc>
          <a:spcPct val="93000"/>
        </a:lnSpc>
        <a:spcBef>
          <a:spcPct val="0"/>
        </a:spcBef>
        <a:spcAft>
          <a:spcPct val="0"/>
        </a:spcAft>
        <a:defRPr sz="4400">
          <a:solidFill>
            <a:srgbClr val="808080"/>
          </a:solidFill>
          <a:latin typeface="Arial" charset="0"/>
          <a:ea typeface="ヒラギノ角ゴ ProN W3" charset="0"/>
          <a:cs typeface="ヒラギノ角ゴ ProN W3" charset="0"/>
          <a:sym typeface="Arial" charset="0"/>
        </a:defRPr>
      </a:lvl7pPr>
      <a:lvl8pPr marL="1371600" algn="ctr" rtl="0" fontAlgn="base">
        <a:lnSpc>
          <a:spcPct val="93000"/>
        </a:lnSpc>
        <a:spcBef>
          <a:spcPct val="0"/>
        </a:spcBef>
        <a:spcAft>
          <a:spcPct val="0"/>
        </a:spcAft>
        <a:defRPr sz="4400">
          <a:solidFill>
            <a:srgbClr val="808080"/>
          </a:solidFill>
          <a:latin typeface="Arial" charset="0"/>
          <a:ea typeface="ヒラギノ角ゴ ProN W3" charset="0"/>
          <a:cs typeface="ヒラギノ角ゴ ProN W3" charset="0"/>
          <a:sym typeface="Arial" charset="0"/>
        </a:defRPr>
      </a:lvl8pPr>
      <a:lvl9pPr marL="1828800" algn="ctr" rtl="0" fontAlgn="base">
        <a:lnSpc>
          <a:spcPct val="93000"/>
        </a:lnSpc>
        <a:spcBef>
          <a:spcPct val="0"/>
        </a:spcBef>
        <a:spcAft>
          <a:spcPct val="0"/>
        </a:spcAft>
        <a:defRPr sz="4400">
          <a:solidFill>
            <a:srgbClr val="808080"/>
          </a:solidFill>
          <a:latin typeface="Arial" charset="0"/>
          <a:ea typeface="ヒラギノ角ゴ ProN W3" charset="0"/>
          <a:cs typeface="ヒラギノ角ゴ ProN W3" charset="0"/>
          <a:sym typeface="Arial" charset="0"/>
        </a:defRPr>
      </a:lvl9pPr>
    </p:titleStyle>
    <p:bodyStyle>
      <a:lvl1pPr marL="339725" indent="-339725" algn="l" rtl="0" fontAlgn="base">
        <a:lnSpc>
          <a:spcPct val="93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  <a:sym typeface="Arial" charset="0"/>
        </a:defRPr>
      </a:lvl1pPr>
      <a:lvl2pPr marL="739775" indent="-282575" algn="l" rtl="0" fontAlgn="base">
        <a:lnSpc>
          <a:spcPct val="9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ea typeface="+mn-ea"/>
          <a:cs typeface="+mn-cs"/>
          <a:sym typeface="Arial" charset="0"/>
        </a:defRPr>
      </a:lvl2pPr>
      <a:lvl3pPr marL="1143000" indent="-228600" algn="l" rtl="0" fontAlgn="base">
        <a:lnSpc>
          <a:spcPct val="9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  <a:cs typeface="+mn-cs"/>
          <a:sym typeface="Arial" charset="0"/>
        </a:defRPr>
      </a:lvl3pPr>
      <a:lvl4pPr marL="1600200" indent="-228600" algn="l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ea typeface="+mn-ea"/>
          <a:cs typeface="+mn-cs"/>
          <a:sym typeface="Arial" charset="0"/>
        </a:defRPr>
      </a:lvl4pPr>
      <a:lvl5pPr marL="2057400" indent="-228600" algn="l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  <a:sym typeface="Arial" charset="0"/>
        </a:defRPr>
      </a:lvl5pPr>
      <a:lvl6pPr marL="2514600" indent="-228600" algn="l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  <a:sym typeface="Arial" charset="0"/>
        </a:defRPr>
      </a:lvl6pPr>
      <a:lvl7pPr marL="2971800" indent="-228600" algn="l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  <a:sym typeface="Arial" charset="0"/>
        </a:defRPr>
      </a:lvl7pPr>
      <a:lvl8pPr marL="3429000" indent="-228600" algn="l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  <a:sym typeface="Arial" charset="0"/>
        </a:defRPr>
      </a:lvl8pPr>
      <a:lvl9pPr marL="3886200" indent="-228600" algn="l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  <a:sym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0"/>
            <a:ext cx="8710613" cy="151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eorgia" charset="0"/>
              </a:rPr>
              <a:t>Click to edit Master title style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598613"/>
            <a:ext cx="8710613" cy="525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eorgia" charset="0"/>
              </a:rPr>
              <a:t>Click to edit Master text styles</a:t>
            </a:r>
          </a:p>
          <a:p>
            <a:pPr lvl="1"/>
            <a:r>
              <a:rPr lang="en-US" smtClean="0">
                <a:sym typeface="Georgia" charset="0"/>
              </a:rPr>
              <a:t>Second level</a:t>
            </a:r>
          </a:p>
          <a:p>
            <a:pPr lvl="2"/>
            <a:r>
              <a:rPr lang="en-US" smtClean="0">
                <a:sym typeface="Georgia" charset="0"/>
              </a:rPr>
              <a:t>Third level</a:t>
            </a:r>
          </a:p>
          <a:p>
            <a:pPr lvl="3"/>
            <a:r>
              <a:rPr lang="en-US" smtClean="0">
                <a:sym typeface="Georgia" charset="0"/>
              </a:rPr>
              <a:t>Fourth level</a:t>
            </a:r>
          </a:p>
          <a:p>
            <a:pPr lvl="4"/>
            <a:r>
              <a:rPr lang="en-US" smtClean="0">
                <a:sym typeface="Georgia" charset="0"/>
              </a:rPr>
              <a:t>Fifth level</a:t>
            </a:r>
          </a:p>
        </p:txBody>
      </p:sp>
      <p:sp>
        <p:nvSpPr>
          <p:cNvPr id="2051" name="Text Box 3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8553450" y="574675"/>
            <a:ext cx="241300" cy="254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defRPr sz="1200">
                <a:solidFill>
                  <a:srgbClr val="808080"/>
                </a:solidFill>
                <a:latin typeface="Times New Roman" pitchFamily="16" charset="0"/>
                <a:cs typeface="Times New Roman" pitchFamily="16" charset="0"/>
                <a:sym typeface="Times New Roman" pitchFamily="16" charset="0"/>
              </a:defRPr>
            </a:lvl1pPr>
            <a:lvl2pPr algn="l">
              <a:defRPr sz="1200">
                <a:solidFill>
                  <a:schemeClr val="tx1"/>
                </a:solidFill>
                <a:latin typeface="Gill Sans" charset="0"/>
              </a:defRPr>
            </a:lvl2pPr>
            <a:lvl3pPr algn="l">
              <a:defRPr sz="1200">
                <a:solidFill>
                  <a:schemeClr val="tx1"/>
                </a:solidFill>
                <a:latin typeface="Gill Sans" charset="0"/>
              </a:defRPr>
            </a:lvl3pPr>
            <a:lvl4pPr algn="l">
              <a:defRPr sz="1200">
                <a:solidFill>
                  <a:schemeClr val="tx1"/>
                </a:solidFill>
                <a:latin typeface="Gill Sans" charset="0"/>
              </a:defRPr>
            </a:lvl4pPr>
            <a:lvl5pPr algn="l">
              <a:defRPr sz="1200">
                <a:solidFill>
                  <a:schemeClr val="tx1"/>
                </a:solidFill>
                <a:latin typeface="Gill Sans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</a:defRPr>
            </a:lvl9pPr>
          </a:lstStyle>
          <a:p>
            <a:fld id="{1F242032-E17D-4D16-974B-7058C53BC853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iming>
    <p:tnLst>
      <p:par>
        <p:cTn id="1" dur="indefinite" restart="never" nodeType="tmRoot"/>
      </p:par>
    </p:tnLst>
  </p:timing>
  <p:hf sldNum="0" hdr="0"/>
  <p:txStyles>
    <p:titleStyle>
      <a:lvl1pPr algn="ctr" rtl="0" fontAlgn="base">
        <a:lnSpc>
          <a:spcPct val="93000"/>
        </a:lnSpc>
        <a:spcBef>
          <a:spcPct val="0"/>
        </a:spcBef>
        <a:spcAft>
          <a:spcPct val="0"/>
        </a:spcAft>
        <a:defRPr sz="4400">
          <a:solidFill>
            <a:srgbClr val="808080"/>
          </a:solidFill>
          <a:latin typeface="+mj-lt"/>
          <a:ea typeface="+mj-ea"/>
          <a:cs typeface="+mj-cs"/>
          <a:sym typeface="Georgia" charset="0"/>
        </a:defRPr>
      </a:lvl1pPr>
      <a:lvl2pPr algn="ctr" rtl="0" fontAlgn="base">
        <a:lnSpc>
          <a:spcPct val="93000"/>
        </a:lnSpc>
        <a:spcBef>
          <a:spcPct val="0"/>
        </a:spcBef>
        <a:spcAft>
          <a:spcPct val="0"/>
        </a:spcAft>
        <a:defRPr sz="4400">
          <a:solidFill>
            <a:srgbClr val="808080"/>
          </a:solidFill>
          <a:latin typeface="Georgia" charset="0"/>
          <a:ea typeface="ヒラギノ明朝 ProN W3" charset="0"/>
          <a:cs typeface="ヒラギノ明朝 ProN W3" charset="0"/>
          <a:sym typeface="Georgia" charset="0"/>
        </a:defRPr>
      </a:lvl2pPr>
      <a:lvl3pPr algn="ctr" rtl="0" fontAlgn="base">
        <a:lnSpc>
          <a:spcPct val="93000"/>
        </a:lnSpc>
        <a:spcBef>
          <a:spcPct val="0"/>
        </a:spcBef>
        <a:spcAft>
          <a:spcPct val="0"/>
        </a:spcAft>
        <a:defRPr sz="4400">
          <a:solidFill>
            <a:srgbClr val="808080"/>
          </a:solidFill>
          <a:latin typeface="Georgia" charset="0"/>
          <a:ea typeface="ヒラギノ明朝 ProN W3" charset="0"/>
          <a:cs typeface="ヒラギノ明朝 ProN W3" charset="0"/>
          <a:sym typeface="Georgia" charset="0"/>
        </a:defRPr>
      </a:lvl3pPr>
      <a:lvl4pPr algn="ctr" rtl="0" fontAlgn="base">
        <a:lnSpc>
          <a:spcPct val="93000"/>
        </a:lnSpc>
        <a:spcBef>
          <a:spcPct val="0"/>
        </a:spcBef>
        <a:spcAft>
          <a:spcPct val="0"/>
        </a:spcAft>
        <a:defRPr sz="4400">
          <a:solidFill>
            <a:srgbClr val="808080"/>
          </a:solidFill>
          <a:latin typeface="Georgia" charset="0"/>
          <a:ea typeface="ヒラギノ明朝 ProN W3" charset="0"/>
          <a:cs typeface="ヒラギノ明朝 ProN W3" charset="0"/>
          <a:sym typeface="Georgia" charset="0"/>
        </a:defRPr>
      </a:lvl4pPr>
      <a:lvl5pPr algn="ctr" rtl="0" fontAlgn="base">
        <a:lnSpc>
          <a:spcPct val="93000"/>
        </a:lnSpc>
        <a:spcBef>
          <a:spcPct val="0"/>
        </a:spcBef>
        <a:spcAft>
          <a:spcPct val="0"/>
        </a:spcAft>
        <a:defRPr sz="4400">
          <a:solidFill>
            <a:srgbClr val="808080"/>
          </a:solidFill>
          <a:latin typeface="Georgia" charset="0"/>
          <a:ea typeface="ヒラギノ明朝 ProN W3" charset="0"/>
          <a:cs typeface="ヒラギノ明朝 ProN W3" charset="0"/>
          <a:sym typeface="Georgia" charset="0"/>
        </a:defRPr>
      </a:lvl5pPr>
      <a:lvl6pPr marL="457200" algn="ctr" rtl="0" fontAlgn="base">
        <a:lnSpc>
          <a:spcPct val="93000"/>
        </a:lnSpc>
        <a:spcBef>
          <a:spcPct val="0"/>
        </a:spcBef>
        <a:spcAft>
          <a:spcPct val="0"/>
        </a:spcAft>
        <a:defRPr sz="4400">
          <a:solidFill>
            <a:srgbClr val="808080"/>
          </a:solidFill>
          <a:latin typeface="Georgia" charset="0"/>
          <a:ea typeface="ヒラギノ明朝 ProN W3" charset="0"/>
          <a:cs typeface="ヒラギノ明朝 ProN W3" charset="0"/>
          <a:sym typeface="Georgia" charset="0"/>
        </a:defRPr>
      </a:lvl6pPr>
      <a:lvl7pPr marL="914400" algn="ctr" rtl="0" fontAlgn="base">
        <a:lnSpc>
          <a:spcPct val="93000"/>
        </a:lnSpc>
        <a:spcBef>
          <a:spcPct val="0"/>
        </a:spcBef>
        <a:spcAft>
          <a:spcPct val="0"/>
        </a:spcAft>
        <a:defRPr sz="4400">
          <a:solidFill>
            <a:srgbClr val="808080"/>
          </a:solidFill>
          <a:latin typeface="Georgia" charset="0"/>
          <a:ea typeface="ヒラギノ明朝 ProN W3" charset="0"/>
          <a:cs typeface="ヒラギノ明朝 ProN W3" charset="0"/>
          <a:sym typeface="Georgia" charset="0"/>
        </a:defRPr>
      </a:lvl7pPr>
      <a:lvl8pPr marL="1371600" algn="ctr" rtl="0" fontAlgn="base">
        <a:lnSpc>
          <a:spcPct val="93000"/>
        </a:lnSpc>
        <a:spcBef>
          <a:spcPct val="0"/>
        </a:spcBef>
        <a:spcAft>
          <a:spcPct val="0"/>
        </a:spcAft>
        <a:defRPr sz="4400">
          <a:solidFill>
            <a:srgbClr val="808080"/>
          </a:solidFill>
          <a:latin typeface="Georgia" charset="0"/>
          <a:ea typeface="ヒラギノ明朝 ProN W3" charset="0"/>
          <a:cs typeface="ヒラギノ明朝 ProN W3" charset="0"/>
          <a:sym typeface="Georgia" charset="0"/>
        </a:defRPr>
      </a:lvl8pPr>
      <a:lvl9pPr marL="1828800" algn="ctr" rtl="0" fontAlgn="base">
        <a:lnSpc>
          <a:spcPct val="93000"/>
        </a:lnSpc>
        <a:spcBef>
          <a:spcPct val="0"/>
        </a:spcBef>
        <a:spcAft>
          <a:spcPct val="0"/>
        </a:spcAft>
        <a:defRPr sz="4400">
          <a:solidFill>
            <a:srgbClr val="808080"/>
          </a:solidFill>
          <a:latin typeface="Georgia" charset="0"/>
          <a:ea typeface="ヒラギノ明朝 ProN W3" charset="0"/>
          <a:cs typeface="ヒラギノ明朝 ProN W3" charset="0"/>
          <a:sym typeface="Georgia" charset="0"/>
        </a:defRPr>
      </a:lvl9pPr>
    </p:titleStyle>
    <p:bodyStyle>
      <a:lvl1pPr marL="339725" indent="-339725" algn="l" rtl="0" fontAlgn="base">
        <a:lnSpc>
          <a:spcPct val="9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800">
          <a:solidFill>
            <a:srgbClr val="000000"/>
          </a:solidFill>
          <a:latin typeface="+mn-lt"/>
          <a:ea typeface="+mn-ea"/>
          <a:cs typeface="+mn-cs"/>
          <a:sym typeface="Georgia" charset="0"/>
        </a:defRPr>
      </a:lvl1pPr>
      <a:lvl2pPr marL="739775" indent="-282575" algn="l" rtl="0" fontAlgn="base">
        <a:lnSpc>
          <a:spcPct val="9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400">
          <a:solidFill>
            <a:srgbClr val="000000"/>
          </a:solidFill>
          <a:latin typeface="+mn-lt"/>
          <a:ea typeface="+mn-ea"/>
          <a:cs typeface="+mn-cs"/>
          <a:sym typeface="Georgia" charset="0"/>
        </a:defRPr>
      </a:lvl2pPr>
      <a:lvl3pPr marL="1143000" indent="-228600" algn="l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000">
          <a:solidFill>
            <a:srgbClr val="000000"/>
          </a:solidFill>
          <a:latin typeface="+mn-lt"/>
          <a:ea typeface="+mn-ea"/>
          <a:cs typeface="+mn-cs"/>
          <a:sym typeface="Georgia" charset="0"/>
        </a:defRPr>
      </a:lvl3pPr>
      <a:lvl4pPr marL="1600200" indent="-228600" algn="l" rtl="0" fontAlgn="base">
        <a:lnSpc>
          <a:spcPct val="93000"/>
        </a:lnSpc>
        <a:spcBef>
          <a:spcPts val="4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>
          <a:solidFill>
            <a:srgbClr val="000000"/>
          </a:solidFill>
          <a:latin typeface="+mn-lt"/>
          <a:ea typeface="+mn-ea"/>
          <a:cs typeface="+mn-cs"/>
          <a:sym typeface="Georgia" charset="0"/>
        </a:defRPr>
      </a:lvl4pPr>
      <a:lvl5pPr marL="2057400" indent="-228600" algn="l" rtl="0" fontAlgn="base">
        <a:lnSpc>
          <a:spcPct val="93000"/>
        </a:lnSpc>
        <a:spcBef>
          <a:spcPts val="4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1600">
          <a:solidFill>
            <a:srgbClr val="000000"/>
          </a:solidFill>
          <a:latin typeface="+mn-lt"/>
          <a:ea typeface="+mn-ea"/>
          <a:cs typeface="+mn-cs"/>
          <a:sym typeface="Georgia" charset="0"/>
        </a:defRPr>
      </a:lvl5pPr>
      <a:lvl6pPr marL="2514600" indent="-228600" algn="l" rtl="0" fontAlgn="base">
        <a:lnSpc>
          <a:spcPct val="93000"/>
        </a:lnSpc>
        <a:spcBef>
          <a:spcPts val="4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1600">
          <a:solidFill>
            <a:srgbClr val="000000"/>
          </a:solidFill>
          <a:latin typeface="+mn-lt"/>
          <a:ea typeface="+mn-ea"/>
          <a:cs typeface="+mn-cs"/>
          <a:sym typeface="Georgia" charset="0"/>
        </a:defRPr>
      </a:lvl6pPr>
      <a:lvl7pPr marL="2971800" indent="-228600" algn="l" rtl="0" fontAlgn="base">
        <a:lnSpc>
          <a:spcPct val="93000"/>
        </a:lnSpc>
        <a:spcBef>
          <a:spcPts val="4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1600">
          <a:solidFill>
            <a:srgbClr val="000000"/>
          </a:solidFill>
          <a:latin typeface="+mn-lt"/>
          <a:ea typeface="+mn-ea"/>
          <a:cs typeface="+mn-cs"/>
          <a:sym typeface="Georgia" charset="0"/>
        </a:defRPr>
      </a:lvl7pPr>
      <a:lvl8pPr marL="3429000" indent="-228600" algn="l" rtl="0" fontAlgn="base">
        <a:lnSpc>
          <a:spcPct val="93000"/>
        </a:lnSpc>
        <a:spcBef>
          <a:spcPts val="4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1600">
          <a:solidFill>
            <a:srgbClr val="000000"/>
          </a:solidFill>
          <a:latin typeface="+mn-lt"/>
          <a:ea typeface="+mn-ea"/>
          <a:cs typeface="+mn-cs"/>
          <a:sym typeface="Georgia" charset="0"/>
        </a:defRPr>
      </a:lvl8pPr>
      <a:lvl9pPr marL="3886200" indent="-228600" algn="l" rtl="0" fontAlgn="base">
        <a:lnSpc>
          <a:spcPct val="93000"/>
        </a:lnSpc>
        <a:spcBef>
          <a:spcPts val="4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1600">
          <a:solidFill>
            <a:srgbClr val="000000"/>
          </a:solidFill>
          <a:latin typeface="+mn-lt"/>
          <a:ea typeface="+mn-ea"/>
          <a:cs typeface="+mn-cs"/>
          <a:sym typeface="Georgia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ercona.com/about-us/presentations/" TargetMode="Externa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xfrm>
            <a:off x="647700" y="2419350"/>
            <a:ext cx="7847013" cy="1685925"/>
          </a:xfrm>
          <a:ln/>
        </p:spPr>
        <p:txBody>
          <a:bodyPr lIns="38100" tIns="38100" rIns="38100" bIns="38100"/>
          <a:lstStyle/>
          <a:p>
            <a:pPr>
              <a:tabLst>
                <a:tab pos="0" algn="l"/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34400" algn="l"/>
                <a:tab pos="8978900" algn="l"/>
              </a:tabLst>
            </a:pPr>
            <a:r>
              <a:rPr lang="en-US" sz="3200" dirty="0">
                <a:latin typeface="Georgia" pitchFamily="18" charset="0"/>
                <a:ea typeface="ヒラギノ明朝 ProN W3" charset="0"/>
                <a:cs typeface="ヒラギノ明朝 ProN W3" charset="0"/>
                <a:sym typeface="Georgia" charset="0"/>
              </a:rPr>
              <a:t>MySQL and SSD: Usage Patterns</a:t>
            </a:r>
          </a:p>
        </p:txBody>
      </p:sp>
      <p:sp>
        <p:nvSpPr>
          <p:cNvPr id="3074" name="Rectangle 2"/>
          <p:cNvSpPr>
            <a:spLocks/>
          </p:cNvSpPr>
          <p:nvPr/>
        </p:nvSpPr>
        <p:spPr bwMode="auto">
          <a:xfrm>
            <a:off x="4786312" y="4340225"/>
            <a:ext cx="306228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38100" tIns="38100" rIns="38100" bIns="38100"/>
          <a:lstStyle/>
          <a:p>
            <a:pPr algn="l">
              <a:lnSpc>
                <a:spcPct val="93000"/>
              </a:lnSpc>
            </a:pPr>
            <a:r>
              <a:rPr lang="en-US" sz="1600" dirty="0">
                <a:latin typeface="Georgia" charset="0"/>
                <a:ea typeface="ヒラギノ明朝 ProN W3" charset="0"/>
                <a:cs typeface="ヒラギノ明朝 ProN W3" charset="0"/>
                <a:sym typeface="Georgia" charset="0"/>
              </a:rPr>
              <a:t>MySQL Conference &amp; Expo 2011</a:t>
            </a:r>
            <a:endParaRPr lang="en-US" sz="1600" dirty="0" smtClean="0">
              <a:latin typeface="Georgia" charset="0"/>
              <a:ea typeface="ヒラギノ明朝 ProN W3" charset="0"/>
              <a:cs typeface="ヒラギノ明朝 ProN W3" charset="0"/>
              <a:sym typeface="Georgia" charset="0"/>
            </a:endParaRPr>
          </a:p>
          <a:p>
            <a:pPr algn="l">
              <a:lnSpc>
                <a:spcPct val="93000"/>
              </a:lnSpc>
            </a:pPr>
            <a:r>
              <a:rPr lang="en-US" sz="1600" dirty="0" smtClean="0">
                <a:latin typeface="Georgia" charset="0"/>
                <a:cs typeface="Arial" charset="0"/>
                <a:sym typeface="Georgia" charset="0"/>
              </a:rPr>
              <a:t>12-Apr-2011</a:t>
            </a:r>
            <a:endParaRPr lang="en-US" sz="1600" dirty="0">
              <a:latin typeface="Arial" charset="0"/>
              <a:cs typeface="Arial" charset="0"/>
              <a:sym typeface="Arial" charset="0"/>
            </a:endParaRPr>
          </a:p>
        </p:txBody>
      </p:sp>
      <p:sp>
        <p:nvSpPr>
          <p:cNvPr id="3075" name="Rectangle 3"/>
          <p:cNvSpPr>
            <a:spLocks/>
          </p:cNvSpPr>
          <p:nvPr/>
        </p:nvSpPr>
        <p:spPr bwMode="auto">
          <a:xfrm>
            <a:off x="4786313" y="5360988"/>
            <a:ext cx="222885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38100" tIns="38100" rIns="38100" bIns="38100"/>
          <a:lstStyle/>
          <a:p>
            <a:pPr algn="l">
              <a:lnSpc>
                <a:spcPct val="93000"/>
              </a:lnSpc>
            </a:pPr>
            <a:r>
              <a:rPr lang="en-US" sz="1600" dirty="0" err="1" smtClean="0">
                <a:latin typeface="Georgia" charset="0"/>
                <a:ea typeface="ヒラギノ明朝 ProN W3" charset="0"/>
                <a:cs typeface="ヒラギノ明朝 ProN W3" charset="0"/>
                <a:sym typeface="Georgia" charset="0"/>
              </a:rPr>
              <a:t>Vadim</a:t>
            </a:r>
            <a:r>
              <a:rPr lang="en-US" sz="1600" dirty="0" smtClean="0">
                <a:latin typeface="Georgia" charset="0"/>
                <a:ea typeface="ヒラギノ明朝 ProN W3" charset="0"/>
                <a:cs typeface="ヒラギノ明朝 ProN W3" charset="0"/>
                <a:sym typeface="Georgia" charset="0"/>
              </a:rPr>
              <a:t> </a:t>
            </a:r>
            <a:r>
              <a:rPr lang="en-US" sz="1600" dirty="0" err="1" smtClean="0">
                <a:latin typeface="Georgia" charset="0"/>
                <a:ea typeface="ヒラギノ明朝 ProN W3" charset="0"/>
                <a:cs typeface="ヒラギノ明朝 ProN W3" charset="0"/>
                <a:sym typeface="Georgia" charset="0"/>
              </a:rPr>
              <a:t>Tkachenko</a:t>
            </a:r>
            <a:endParaRPr lang="en-US" sz="1600" dirty="0" smtClean="0">
              <a:latin typeface="Georgia" charset="0"/>
              <a:ea typeface="ヒラギノ明朝 ProN W3" charset="0"/>
              <a:cs typeface="ヒラギノ明朝 ProN W3" charset="0"/>
              <a:sym typeface="Georgia" charset="0"/>
            </a:endParaRPr>
          </a:p>
          <a:p>
            <a:pPr algn="l">
              <a:lnSpc>
                <a:spcPct val="93000"/>
              </a:lnSpc>
            </a:pPr>
            <a:r>
              <a:rPr lang="en-US" sz="1600" dirty="0" smtClean="0">
                <a:latin typeface="Georgia" charset="0"/>
                <a:cs typeface="Arial" charset="0"/>
                <a:sym typeface="Georgia" charset="0"/>
              </a:rPr>
              <a:t>Co-founder, CTO, Percona </a:t>
            </a:r>
            <a:r>
              <a:rPr lang="en-US" sz="1600" dirty="0" err="1" smtClean="0">
                <a:latin typeface="Georgia" charset="0"/>
                <a:cs typeface="Arial" charset="0"/>
                <a:sym typeface="Georgia" charset="0"/>
              </a:rPr>
              <a:t>Inc</a:t>
            </a:r>
            <a:endParaRPr lang="en-US" sz="1600" dirty="0">
              <a:latin typeface="Arial" charset="0"/>
              <a:cs typeface="Arial" charset="0"/>
              <a:sym typeface="Arial" charset="0"/>
            </a:endParaRPr>
          </a:p>
        </p:txBody>
      </p:sp>
      <p:sp>
        <p:nvSpPr>
          <p:cNvPr id="3076" name="Rectangle 4"/>
          <p:cNvSpPr>
            <a:spLocks/>
          </p:cNvSpPr>
          <p:nvPr/>
        </p:nvSpPr>
        <p:spPr bwMode="auto">
          <a:xfrm>
            <a:off x="1836738" y="4356100"/>
            <a:ext cx="16700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38100" tIns="38100" rIns="38100" bIns="38100">
            <a:spAutoFit/>
          </a:bodyPr>
          <a:lstStyle/>
          <a:p>
            <a:pPr algn="l">
              <a:lnSpc>
                <a:spcPct val="93000"/>
              </a:lnSpc>
            </a:pPr>
            <a:r>
              <a:rPr lang="en-US" sz="1600">
                <a:solidFill>
                  <a:srgbClr val="808080"/>
                </a:solidFill>
                <a:latin typeface="Arial" charset="0"/>
                <a:cs typeface="Arial" charset="0"/>
                <a:sym typeface="Arial" charset="0"/>
              </a:rPr>
              <a:t>Date, time, place:</a:t>
            </a:r>
          </a:p>
        </p:txBody>
      </p:sp>
      <p:sp>
        <p:nvSpPr>
          <p:cNvPr id="3077" name="Rectangle 5"/>
          <p:cNvSpPr>
            <a:spLocks/>
          </p:cNvSpPr>
          <p:nvPr/>
        </p:nvSpPr>
        <p:spPr bwMode="auto">
          <a:xfrm>
            <a:off x="1871663" y="5360988"/>
            <a:ext cx="936625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38100" tIns="38100" rIns="38100" bIns="38100">
            <a:spAutoFit/>
          </a:bodyPr>
          <a:lstStyle/>
          <a:p>
            <a:pPr algn="l">
              <a:lnSpc>
                <a:spcPct val="93000"/>
              </a:lnSpc>
            </a:pPr>
            <a:r>
              <a:rPr lang="en-US" sz="1600" dirty="0">
                <a:solidFill>
                  <a:srgbClr val="808080"/>
                </a:solidFill>
                <a:latin typeface="Arial" charset="0"/>
                <a:cs typeface="Arial" charset="0"/>
                <a:sym typeface="Arial" charset="0"/>
              </a:rPr>
              <a:t>Reporter:</a:t>
            </a:r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>
            <a:off x="4572000" y="4329113"/>
            <a:ext cx="1588" cy="1584325"/>
          </a:xfrm>
          <a:prstGeom prst="line">
            <a:avLst/>
          </a:prstGeom>
          <a:noFill/>
          <a:ln w="9360">
            <a:solidFill>
              <a:srgbClr val="B2B2B2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Single threaded sequential stuff</a:t>
            </a:r>
          </a:p>
          <a:p>
            <a:pPr lvl="2"/>
            <a:r>
              <a:rPr lang="en-US" dirty="0" err="1" smtClean="0"/>
              <a:t>InnoDB</a:t>
            </a:r>
            <a:r>
              <a:rPr lang="en-US" dirty="0" smtClean="0"/>
              <a:t> transactional logs with </a:t>
            </a:r>
            <a:r>
              <a:rPr lang="en-US" dirty="0" err="1" smtClean="0"/>
              <a:t>fsyncs</a:t>
            </a:r>
            <a:endParaRPr lang="en-US" dirty="0" smtClean="0"/>
          </a:p>
          <a:p>
            <a:pPr lvl="2"/>
            <a:r>
              <a:rPr lang="en-US" dirty="0" smtClean="0"/>
              <a:t>Binary logs</a:t>
            </a:r>
          </a:p>
          <a:p>
            <a:pPr lvl="2"/>
            <a:r>
              <a:rPr lang="en-US" dirty="0" err="1" smtClean="0"/>
              <a:t>Doublewrite</a:t>
            </a:r>
            <a:r>
              <a:rPr lang="en-US" dirty="0" smtClean="0"/>
              <a:t> buffer ( with whole </a:t>
            </a:r>
            <a:r>
              <a:rPr lang="en-US" dirty="0" err="1" smtClean="0"/>
              <a:t>ibdata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RAID with BBU good place for them</a:t>
            </a:r>
          </a:p>
          <a:p>
            <a:pPr lvl="2"/>
            <a:r>
              <a:rPr lang="en-US" dirty="0" smtClean="0"/>
              <a:t>Up to 45% improvement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we do better 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MySQL and SSD: Usage Patterns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r>
              <a:rPr lang="en-US" smtClean="0"/>
              <a:t>12-Apr-2011</a:t>
            </a:r>
            <a:endParaRPr lang="en-US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4271340"/>
              </p:ext>
            </p:extLst>
          </p:nvPr>
        </p:nvGraphicFramePr>
        <p:xfrm>
          <a:off x="4267200" y="35052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866485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err="1" smtClean="0"/>
              <a:t>innodb_flush_neighbor_pages</a:t>
            </a:r>
            <a:r>
              <a:rPr lang="en-US" dirty="0" smtClean="0"/>
              <a:t>= ON | OFF</a:t>
            </a:r>
          </a:p>
          <a:p>
            <a:pPr lvl="1"/>
            <a:r>
              <a:rPr lang="en-US" dirty="0" err="1" smtClean="0"/>
              <a:t>innodb_log_block_size</a:t>
            </a:r>
            <a:r>
              <a:rPr lang="en-US" dirty="0" smtClean="0"/>
              <a:t> = 512 | 4096</a:t>
            </a:r>
          </a:p>
          <a:p>
            <a:pPr lvl="1"/>
            <a:r>
              <a:rPr lang="en-US" dirty="0" err="1" smtClean="0"/>
              <a:t>innodb_page_size</a:t>
            </a:r>
            <a:r>
              <a:rPr lang="en-US" dirty="0" smtClean="0"/>
              <a:t> = 4K | 8K | 16K</a:t>
            </a:r>
          </a:p>
          <a:p>
            <a:pPr lvl="2"/>
            <a:r>
              <a:rPr lang="en-US" dirty="0" smtClean="0"/>
              <a:t>Use carefully</a:t>
            </a:r>
          </a:p>
          <a:p>
            <a:pPr lvl="1"/>
            <a:r>
              <a:rPr lang="en-US" dirty="0" err="1" smtClean="0"/>
              <a:t>innodb_doublewrite_file</a:t>
            </a:r>
            <a:endParaRPr lang="en-US" dirty="0" smtClean="0"/>
          </a:p>
          <a:p>
            <a:pPr lvl="1"/>
            <a:r>
              <a:rPr lang="en-US" dirty="0" err="1" smtClean="0"/>
              <a:t>Innodb_adaptive_checkpoint</a:t>
            </a:r>
            <a:r>
              <a:rPr lang="en-US" dirty="0" smtClean="0"/>
              <a:t>=</a:t>
            </a:r>
            <a:r>
              <a:rPr lang="en-US" dirty="0" err="1" smtClean="0"/>
              <a:t>keep_average</a:t>
            </a:r>
            <a:endParaRPr lang="en-US" dirty="0" smtClean="0"/>
          </a:p>
          <a:p>
            <a:pPr lvl="1"/>
            <a:r>
              <a:rPr lang="en-US" dirty="0" err="1" smtClean="0"/>
              <a:t>innodb_log_file_size</a:t>
            </a:r>
            <a:r>
              <a:rPr lang="en-US" dirty="0" smtClean="0"/>
              <a:t> &gt; 4GB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in Percona Server for it 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MySQL and SSD: Usage Patterns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r>
              <a:rPr lang="en-US" smtClean="0"/>
              <a:t>12-Apr-2011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7090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Data is too large</a:t>
            </a:r>
          </a:p>
          <a:p>
            <a:pPr lvl="2"/>
            <a:r>
              <a:rPr lang="en-US" dirty="0" smtClean="0"/>
              <a:t>Or SSD </a:t>
            </a:r>
            <a:r>
              <a:rPr lang="en-US" dirty="0" smtClean="0"/>
              <a:t>too small 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if 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MySQL and SSD: Usage Patterns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r>
              <a:rPr lang="en-US" smtClean="0"/>
              <a:t>12-Apr-2011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93645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Most </a:t>
            </a:r>
            <a:r>
              <a:rPr lang="en-US" dirty="0" smtClean="0"/>
              <a:t>data on regular disks</a:t>
            </a:r>
          </a:p>
          <a:p>
            <a:pPr lvl="1"/>
            <a:r>
              <a:rPr lang="en-US" dirty="0" smtClean="0"/>
              <a:t>Put “hot” </a:t>
            </a:r>
            <a:r>
              <a:rPr lang="en-US" dirty="0" err="1" smtClean="0"/>
              <a:t>ibd</a:t>
            </a:r>
            <a:r>
              <a:rPr lang="en-US" dirty="0" smtClean="0"/>
              <a:t> files on SSD</a:t>
            </a:r>
          </a:p>
          <a:p>
            <a:pPr lvl="2"/>
            <a:r>
              <a:rPr lang="en-US" dirty="0" err="1" smtClean="0"/>
              <a:t>Symlinks</a:t>
            </a:r>
            <a:r>
              <a:rPr lang="en-US" dirty="0" smtClean="0"/>
              <a:t> from data directory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Naive solution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MySQL and SSD: Usage Patterns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r>
              <a:rPr lang="en-US" smtClean="0"/>
              <a:t>12-Apr-2011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00081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It works</a:t>
            </a:r>
          </a:p>
          <a:p>
            <a:pPr lvl="1"/>
            <a:r>
              <a:rPr lang="en-US" dirty="0" smtClean="0"/>
              <a:t>But pain to manage and till first “ALTER TABLE”</a:t>
            </a:r>
          </a:p>
          <a:p>
            <a:pPr lvl="1"/>
            <a:r>
              <a:rPr lang="en-US" dirty="0" smtClean="0"/>
              <a:t>Facebook has patch for it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Naive solution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MySQL and SSD: Usage Patterns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r>
              <a:rPr lang="en-US" smtClean="0"/>
              <a:t>12-Apr-2011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582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Data stored on regular disks</a:t>
            </a:r>
          </a:p>
          <a:p>
            <a:pPr lvl="2"/>
            <a:r>
              <a:rPr lang="en-US" dirty="0" smtClean="0"/>
              <a:t>Caching  data on SSD</a:t>
            </a:r>
          </a:p>
          <a:p>
            <a:pPr lvl="1"/>
            <a:r>
              <a:rPr lang="en-US" dirty="0" err="1" smtClean="0"/>
              <a:t>Flashcache</a:t>
            </a:r>
            <a:endParaRPr lang="en-US" dirty="0" smtClean="0"/>
          </a:p>
          <a:p>
            <a:pPr lvl="2"/>
            <a:r>
              <a:rPr lang="en-US" dirty="0" smtClean="0"/>
              <a:t>Open source</a:t>
            </a:r>
          </a:p>
          <a:p>
            <a:pPr lvl="2"/>
            <a:r>
              <a:rPr lang="en-US" dirty="0" smtClean="0"/>
              <a:t>Developed and maintained by Facebook, deployed in production</a:t>
            </a:r>
          </a:p>
          <a:p>
            <a:pPr lvl="1"/>
            <a:r>
              <a:rPr lang="en-US" dirty="0" err="1" smtClean="0"/>
              <a:t>DirectCache</a:t>
            </a:r>
            <a:endParaRPr lang="en-US" dirty="0" smtClean="0"/>
          </a:p>
          <a:p>
            <a:pPr lvl="2"/>
            <a:r>
              <a:rPr lang="en-US" dirty="0" smtClean="0"/>
              <a:t>Proprietary solution from </a:t>
            </a:r>
            <a:r>
              <a:rPr lang="en-US" dirty="0" err="1" smtClean="0"/>
              <a:t>FusionIO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Advanced </a:t>
            </a:r>
            <a:r>
              <a:rPr lang="en-US" dirty="0" smtClean="0"/>
              <a:t>solution: caching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MySQL and SSD: Usage Patterns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r>
              <a:rPr lang="en-US" smtClean="0"/>
              <a:t>12-Apr-2011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51932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Shows good results</a:t>
            </a:r>
          </a:p>
          <a:p>
            <a:pPr lvl="1"/>
            <a:r>
              <a:rPr lang="en-US" dirty="0"/>
              <a:t>Stable work in production deployments</a:t>
            </a:r>
          </a:p>
          <a:p>
            <a:pPr lvl="1"/>
            <a:r>
              <a:rPr lang="en-US" dirty="0"/>
              <a:t>Not much user </a:t>
            </a:r>
            <a:r>
              <a:rPr lang="en-US" dirty="0" smtClean="0"/>
              <a:t>friendly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FlashCache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MySQL and SSD: Usage Patterns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r>
              <a:rPr lang="en-US" smtClean="0"/>
              <a:t>12-Apr-2011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5137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Write-through and write-back modes</a:t>
            </a:r>
          </a:p>
          <a:p>
            <a:pPr lvl="1"/>
            <a:r>
              <a:rPr lang="en-US" dirty="0" smtClean="0"/>
              <a:t>FIFO and LRU block management</a:t>
            </a:r>
          </a:p>
          <a:p>
            <a:pPr lvl="1"/>
            <a:r>
              <a:rPr lang="en-US" dirty="0" smtClean="0"/>
              <a:t>You need to compile kernel module by yourself</a:t>
            </a:r>
          </a:p>
          <a:p>
            <a:pPr lvl="1"/>
            <a:r>
              <a:rPr lang="en-US" dirty="0" smtClean="0"/>
              <a:t>The same choice for ibdata1/</a:t>
            </a:r>
            <a:r>
              <a:rPr lang="en-US" dirty="0" err="1" smtClean="0"/>
              <a:t>ib_logs</a:t>
            </a:r>
            <a:r>
              <a:rPr lang="en-US" dirty="0" smtClean="0"/>
              <a:t> location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FlashCache</a:t>
            </a:r>
            <a:r>
              <a:rPr lang="en-US" dirty="0" smtClean="0"/>
              <a:t> details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MySQL and SSD: Usage Patterns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r>
              <a:rPr lang="en-US" smtClean="0"/>
              <a:t>12-Apr-2011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596028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ZFS supports SSD caching mode</a:t>
            </a:r>
          </a:p>
          <a:p>
            <a:pPr lvl="1"/>
            <a:r>
              <a:rPr lang="en-US" dirty="0" smtClean="0"/>
              <a:t>Linux native port available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ZFS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MySQL and SSD: Usage Patterns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r>
              <a:rPr lang="en-US" smtClean="0"/>
              <a:t>12-Apr-2011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73096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For temporary tables on disks</a:t>
            </a:r>
          </a:p>
          <a:p>
            <a:pPr lvl="1"/>
            <a:r>
              <a:rPr lang="en-US" dirty="0" smtClean="0"/>
              <a:t>--</a:t>
            </a:r>
            <a:r>
              <a:rPr lang="en-US" dirty="0" err="1" smtClean="0"/>
              <a:t>tmpdir</a:t>
            </a:r>
            <a:r>
              <a:rPr lang="en-US" dirty="0" smtClean="0"/>
              <a:t>=/</a:t>
            </a:r>
            <a:r>
              <a:rPr lang="en-US" dirty="0" err="1" smtClean="0"/>
              <a:t>mnt</a:t>
            </a:r>
            <a:r>
              <a:rPr lang="en-US" dirty="0" smtClean="0"/>
              <a:t>/</a:t>
            </a:r>
            <a:r>
              <a:rPr lang="en-US" dirty="0" err="1" smtClean="0"/>
              <a:t>ssd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Interesting trick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MySQL and SSD: Usage Patterns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r>
              <a:rPr lang="en-US" smtClean="0"/>
              <a:t>12-Apr-2011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29038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can get up to 7x gain running MySQL on SSD</a:t>
            </a:r>
          </a:p>
          <a:p>
            <a:pPr lvl="1"/>
            <a:r>
              <a:rPr lang="en-US" dirty="0" smtClean="0"/>
              <a:t>Even 20x with some tricks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MySQL and SSD: Usage Patterns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r>
              <a:rPr lang="en-US" smtClean="0"/>
              <a:t>12-Apr-2011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661267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Several SSD </a:t>
            </a:r>
            <a:r>
              <a:rPr lang="en-US" smtClean="0"/>
              <a:t>/ </a:t>
            </a:r>
            <a:r>
              <a:rPr lang="en-US" smtClean="0"/>
              <a:t>Flash cards </a:t>
            </a:r>
            <a:r>
              <a:rPr lang="en-US" dirty="0" smtClean="0"/>
              <a:t>in the server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Still not enough space?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MySQL and SSD: Usage Patterns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r>
              <a:rPr lang="en-US" smtClean="0"/>
              <a:t>12-Apr-2011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2409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SATA</a:t>
            </a:r>
          </a:p>
          <a:p>
            <a:pPr lvl="2"/>
            <a:r>
              <a:rPr lang="en-US" dirty="0" smtClean="0"/>
              <a:t>Choice good RAID controller, maybe challenge</a:t>
            </a:r>
          </a:p>
          <a:p>
            <a:pPr lvl="1"/>
            <a:r>
              <a:rPr lang="en-US" dirty="0" smtClean="0"/>
              <a:t>PCI-E</a:t>
            </a:r>
          </a:p>
          <a:p>
            <a:pPr lvl="2"/>
            <a:r>
              <a:rPr lang="en-US" dirty="0" smtClean="0"/>
              <a:t>Software RAID</a:t>
            </a:r>
          </a:p>
          <a:p>
            <a:pPr lvl="3"/>
            <a:r>
              <a:rPr lang="en-US" dirty="0"/>
              <a:t>Usually comes as stripping ( RAID0 )</a:t>
            </a:r>
          </a:p>
          <a:p>
            <a:pPr lvl="3"/>
            <a:r>
              <a:rPr lang="en-US" dirty="0" smtClean="0"/>
              <a:t>Reliability ?</a:t>
            </a:r>
          </a:p>
          <a:p>
            <a:pPr lvl="3"/>
            <a:r>
              <a:rPr lang="en-US" dirty="0" smtClean="0"/>
              <a:t>Mirroring does not work really well</a:t>
            </a:r>
          </a:p>
          <a:p>
            <a:pPr lvl="3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Combining cards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MySQL and SSD: Usage Patterns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r>
              <a:rPr lang="en-US" smtClean="0"/>
              <a:t>12-Apr-2011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6758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Single MySQL instance is not able to utilize all IO provided by card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about promised 20x 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MySQL and SSD: Usage Patterns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r>
              <a:rPr lang="en-US" smtClean="0"/>
              <a:t>12-Apr-2011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1271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Solution obvious:</a:t>
            </a:r>
          </a:p>
          <a:p>
            <a:pPr lvl="1"/>
            <a:r>
              <a:rPr lang="en-US" dirty="0" smtClean="0"/>
              <a:t>Several instances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Several instances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MySQL and SSD: Usage Patterns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r>
              <a:rPr lang="en-US" smtClean="0"/>
              <a:t>12-Apr-2011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09294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Dell PowerEdge R815</a:t>
            </a:r>
          </a:p>
          <a:p>
            <a:r>
              <a:rPr lang="en-US" dirty="0" smtClean="0"/>
              <a:t>4 physical AMD CPUs / 48 cores</a:t>
            </a:r>
          </a:p>
          <a:p>
            <a:r>
              <a:rPr lang="en-US" dirty="0" smtClean="0"/>
              <a:t>144GB of RAM</a:t>
            </a:r>
          </a:p>
          <a:p>
            <a:r>
              <a:rPr lang="en-US" dirty="0" err="1" smtClean="0"/>
              <a:t>Virident</a:t>
            </a:r>
            <a:r>
              <a:rPr lang="en-US" dirty="0" smtClean="0"/>
              <a:t> </a:t>
            </a:r>
            <a:r>
              <a:rPr lang="en-US" dirty="0" err="1" smtClean="0"/>
              <a:t>tachIOn</a:t>
            </a:r>
            <a:r>
              <a:rPr lang="en-US" dirty="0" smtClean="0"/>
              <a:t> 200GB card</a:t>
            </a:r>
          </a:p>
          <a:p>
            <a:r>
              <a:rPr lang="en-US" dirty="0" smtClean="0"/>
              <a:t>48 user connections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MySQL and SSD: Usage Patterns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r>
              <a:rPr lang="en-US" smtClean="0"/>
              <a:t>12-Apr-2011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20285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Dell PowerEdge R815</a:t>
            </a:r>
          </a:p>
          <a:p>
            <a:r>
              <a:rPr lang="en-US" dirty="0" smtClean="0"/>
              <a:t>4 physical AMD CPUs / 48 cores</a:t>
            </a:r>
          </a:p>
          <a:p>
            <a:r>
              <a:rPr lang="en-US" dirty="0" smtClean="0"/>
              <a:t>144GB of RAM</a:t>
            </a:r>
          </a:p>
          <a:p>
            <a:r>
              <a:rPr lang="en-US" dirty="0" err="1" smtClean="0"/>
              <a:t>Virident</a:t>
            </a:r>
            <a:r>
              <a:rPr lang="en-US" dirty="0" smtClean="0"/>
              <a:t> </a:t>
            </a:r>
            <a:r>
              <a:rPr lang="en-US" dirty="0" err="1" smtClean="0"/>
              <a:t>tachIOn</a:t>
            </a:r>
            <a:r>
              <a:rPr lang="en-US" dirty="0" smtClean="0"/>
              <a:t> 200GB card</a:t>
            </a:r>
          </a:p>
          <a:p>
            <a:r>
              <a:rPr lang="en-US" dirty="0" err="1" smtClean="0"/>
              <a:t>Tpcc-mysql</a:t>
            </a:r>
            <a:r>
              <a:rPr lang="en-US" dirty="0" smtClean="0"/>
              <a:t> workload</a:t>
            </a:r>
          </a:p>
          <a:p>
            <a:pPr lvl="1"/>
            <a:r>
              <a:rPr lang="en-US" dirty="0" smtClean="0"/>
              <a:t>48 user connections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MySQL and SSD: Usage Patterns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r>
              <a:rPr lang="en-US" smtClean="0"/>
              <a:t>12-Apr-2011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585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MySQL and SSD: Usage Patterns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r>
              <a:rPr lang="en-US" smtClean="0"/>
              <a:t>12-Apr-2011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390334"/>
            <a:ext cx="7010400" cy="46965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725169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With 120GB memory single instance result worse then with 26GB</a:t>
            </a:r>
          </a:p>
          <a:p>
            <a:pPr lvl="1"/>
            <a:r>
              <a:rPr lang="en-US" dirty="0" err="1" smtClean="0"/>
              <a:t>InnoDB</a:t>
            </a:r>
            <a:r>
              <a:rPr lang="en-US" dirty="0" smtClean="0"/>
              <a:t> contentions problems again</a:t>
            </a:r>
          </a:p>
          <a:p>
            <a:r>
              <a:rPr lang="en-US" dirty="0" smtClean="0"/>
              <a:t>Two instances allows to improve 1.5x-6x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conclusions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MySQL and SSD: Usage Patterns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r>
              <a:rPr lang="en-US" smtClean="0"/>
              <a:t>12-Apr-2011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67787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do not like it</a:t>
            </a:r>
          </a:p>
          <a:p>
            <a:pPr lvl="1"/>
            <a:r>
              <a:rPr lang="en-US" dirty="0" smtClean="0"/>
              <a:t>Management complexity</a:t>
            </a:r>
          </a:p>
          <a:p>
            <a:pPr lvl="1"/>
            <a:r>
              <a:rPr lang="en-US" dirty="0" smtClean="0"/>
              <a:t>Good scripts solve it</a:t>
            </a:r>
          </a:p>
          <a:p>
            <a:r>
              <a:rPr lang="en-US" dirty="0" smtClean="0"/>
              <a:t>2 instances seems reasonable</a:t>
            </a:r>
          </a:p>
          <a:p>
            <a:r>
              <a:rPr lang="en-US" smtClean="0"/>
              <a:t>SAN-like Flash-arrays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Multi-instance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MySQL and SSD: Usage Patterns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r>
              <a:rPr lang="en-US" smtClean="0"/>
              <a:t>12-Apr-2011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8596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end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MySQL and SSD: Usage Patterns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r>
              <a:rPr lang="en-US" smtClean="0"/>
              <a:t>12-Apr-2011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Slides will be online. </a:t>
            </a:r>
            <a:r>
              <a:rPr lang="en-US" dirty="0">
                <a:hlinkClick r:id="rId3"/>
              </a:rPr>
              <a:t>http://www.percona.com/about-us/presentations/</a:t>
            </a:r>
            <a:endParaRPr lang="en-US" dirty="0" smtClean="0"/>
          </a:p>
          <a:p>
            <a:r>
              <a:rPr lang="en-US" dirty="0" smtClean="0"/>
              <a:t>vadim@percona.com</a:t>
            </a:r>
          </a:p>
          <a:p>
            <a:r>
              <a:rPr lang="en-US" dirty="0" smtClean="0"/>
              <a:t>Your questions ?</a:t>
            </a:r>
          </a:p>
          <a:p>
            <a:r>
              <a:rPr lang="en-US" dirty="0" smtClean="0"/>
              <a:t>We are hiring!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38520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best setup of MySQL to get most benefit from SSD / Flash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this talk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MySQL and SSD: Usage Patterns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r>
              <a:rPr lang="en-US" smtClean="0"/>
              <a:t>12-Apr-2011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33844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MySQL </a:t>
            </a:r>
            <a:r>
              <a:rPr lang="en-US" dirty="0" smtClean="0"/>
              <a:t>and SSD: </a:t>
            </a:r>
            <a:r>
              <a:rPr lang="en-US" dirty="0" smtClean="0"/>
              <a:t>basics</a:t>
            </a:r>
            <a:endParaRPr lang="en-US" dirty="0"/>
          </a:p>
          <a:p>
            <a:r>
              <a:rPr lang="en-US" dirty="0"/>
              <a:t>MySQL and SSD: </a:t>
            </a:r>
            <a:r>
              <a:rPr lang="en-US" dirty="0" smtClean="0"/>
              <a:t>advanced </a:t>
            </a:r>
            <a:r>
              <a:rPr lang="en-US" dirty="0" smtClean="0"/>
              <a:t>schemas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inside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MySQL and SSD: Usage Patterns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r>
              <a:rPr lang="en-US" smtClean="0"/>
              <a:t>12-Apr-2011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04035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SATA</a:t>
            </a:r>
            <a:endParaRPr lang="en-US" dirty="0"/>
          </a:p>
          <a:p>
            <a:r>
              <a:rPr lang="en-US" dirty="0" smtClean="0"/>
              <a:t>PCI-E</a:t>
            </a:r>
          </a:p>
          <a:p>
            <a:r>
              <a:rPr lang="en-US" dirty="0" smtClean="0"/>
              <a:t>SAN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SSD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MySQL and SSD: Usage Patterns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r>
              <a:rPr lang="en-US" smtClean="0"/>
              <a:t>12-Apr-2011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031919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SATA</a:t>
            </a:r>
          </a:p>
          <a:p>
            <a:pPr lvl="1"/>
            <a:r>
              <a:rPr lang="en-US" dirty="0" smtClean="0"/>
              <a:t>200-500MB/sec</a:t>
            </a:r>
          </a:p>
          <a:p>
            <a:pPr lvl="1"/>
            <a:r>
              <a:rPr lang="en-US" dirty="0" smtClean="0"/>
              <a:t>Intel X25-M/E, OCZ, </a:t>
            </a:r>
            <a:r>
              <a:rPr lang="en-US" dirty="0" err="1" smtClean="0"/>
              <a:t>Unigen</a:t>
            </a:r>
            <a:endParaRPr lang="en-US" dirty="0"/>
          </a:p>
          <a:p>
            <a:r>
              <a:rPr lang="en-US" dirty="0" smtClean="0"/>
              <a:t>PCI-E</a:t>
            </a:r>
          </a:p>
          <a:p>
            <a:pPr lvl="1"/>
            <a:r>
              <a:rPr lang="en-US" dirty="0" smtClean="0"/>
              <a:t>Over 1GB/sec, 70.000 </a:t>
            </a:r>
            <a:r>
              <a:rPr lang="en-US" dirty="0" err="1" smtClean="0"/>
              <a:t>req</a:t>
            </a:r>
            <a:r>
              <a:rPr lang="en-US" dirty="0" smtClean="0"/>
              <a:t>/sec, under 1ms response time</a:t>
            </a:r>
          </a:p>
          <a:p>
            <a:pPr lvl="1"/>
            <a:r>
              <a:rPr lang="en-US" dirty="0" err="1" smtClean="0"/>
              <a:t>Virident</a:t>
            </a:r>
            <a:r>
              <a:rPr lang="en-US" dirty="0" smtClean="0"/>
              <a:t>, </a:t>
            </a:r>
            <a:r>
              <a:rPr lang="en-US" dirty="0" err="1" smtClean="0"/>
              <a:t>FusionIO</a:t>
            </a:r>
            <a:endParaRPr lang="en-US" dirty="0" smtClean="0"/>
          </a:p>
          <a:p>
            <a:r>
              <a:rPr lang="en-US" dirty="0" smtClean="0"/>
              <a:t>SAN</a:t>
            </a:r>
          </a:p>
          <a:p>
            <a:pPr lvl="1"/>
            <a:r>
              <a:rPr lang="en-US" dirty="0" smtClean="0"/>
              <a:t>Violin memory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SSD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MySQL and SSD: Usage Patterns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r>
              <a:rPr lang="en-US" smtClean="0"/>
              <a:t>12-Apr-2011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437650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1GB/sec – 70,000 </a:t>
            </a:r>
            <a:r>
              <a:rPr lang="en-US" dirty="0" err="1" smtClean="0"/>
              <a:t>req</a:t>
            </a:r>
            <a:r>
              <a:rPr lang="en-US" dirty="0" smtClean="0"/>
              <a:t>/sec</a:t>
            </a:r>
          </a:p>
          <a:p>
            <a:pPr lvl="1"/>
            <a:r>
              <a:rPr lang="en-US" dirty="0" smtClean="0"/>
              <a:t>A lot, but MySQL can’t use that all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this for MySQL 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MySQL and SSD: Usage Patterns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r>
              <a:rPr lang="en-US" smtClean="0"/>
              <a:t>12-Apr-2011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154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Put all data ( ibdata1, </a:t>
            </a:r>
            <a:r>
              <a:rPr lang="en-US" dirty="0" err="1" smtClean="0"/>
              <a:t>ib_log</a:t>
            </a:r>
            <a:r>
              <a:rPr lang="en-US" dirty="0" smtClean="0"/>
              <a:t>, </a:t>
            </a:r>
            <a:r>
              <a:rPr lang="en-US" dirty="0" err="1" smtClean="0"/>
              <a:t>tables.ibd</a:t>
            </a:r>
            <a:r>
              <a:rPr lang="en-US" dirty="0" smtClean="0"/>
              <a:t>) on SSD</a:t>
            </a:r>
          </a:p>
          <a:p>
            <a:pPr lvl="2"/>
            <a:r>
              <a:rPr lang="en-US" dirty="0" smtClean="0"/>
              <a:t>5-7x difference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MySQL basic usage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MySQL and SSD: Usage Patterns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r>
              <a:rPr lang="en-US" smtClean="0"/>
              <a:t>12-Apr-2011</a:t>
            </a:r>
            <a:endParaRPr lang="en-US" dirty="0"/>
          </a:p>
        </p:txBody>
      </p:sp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0837969"/>
              </p:ext>
            </p:extLst>
          </p:nvPr>
        </p:nvGraphicFramePr>
        <p:xfrm>
          <a:off x="1219200" y="2362200"/>
          <a:ext cx="617220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806885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Boring, some recommendation:</a:t>
            </a:r>
          </a:p>
          <a:p>
            <a:pPr lvl="2"/>
            <a:r>
              <a:rPr lang="en-US" dirty="0" smtClean="0"/>
              <a:t>XFS, better with 4k blocks</a:t>
            </a:r>
          </a:p>
          <a:p>
            <a:pPr lvl="3"/>
            <a:r>
              <a:rPr lang="en-US" dirty="0" err="1" smtClean="0"/>
              <a:t>Mkfs.xfs</a:t>
            </a:r>
            <a:r>
              <a:rPr lang="en-US" dirty="0" smtClean="0"/>
              <a:t> -s size=4096</a:t>
            </a:r>
          </a:p>
          <a:p>
            <a:pPr lvl="3"/>
            <a:r>
              <a:rPr lang="en-US" dirty="0" smtClean="0"/>
              <a:t>Mount –o </a:t>
            </a:r>
            <a:r>
              <a:rPr lang="en-US" dirty="0" err="1" smtClean="0"/>
              <a:t>nobarrier</a:t>
            </a:r>
            <a:endParaRPr lang="en-US" dirty="0" smtClean="0"/>
          </a:p>
          <a:p>
            <a:pPr lvl="2"/>
            <a:r>
              <a:rPr lang="en-US" dirty="0" smtClean="0"/>
              <a:t>Multiple threads</a:t>
            </a:r>
          </a:p>
          <a:p>
            <a:pPr lvl="2"/>
            <a:r>
              <a:rPr lang="en-US" dirty="0" smtClean="0"/>
              <a:t>Percona Server or </a:t>
            </a:r>
            <a:r>
              <a:rPr lang="en-US" dirty="0" err="1" smtClean="0"/>
              <a:t>InnoDB</a:t>
            </a:r>
            <a:r>
              <a:rPr lang="en-US" dirty="0" smtClean="0"/>
              <a:t>-plugin or MySQL 5.5</a:t>
            </a:r>
          </a:p>
          <a:p>
            <a:pPr lvl="1"/>
            <a:r>
              <a:rPr lang="en-US" dirty="0" smtClean="0"/>
              <a:t>Still uses about 5,000 </a:t>
            </a:r>
            <a:r>
              <a:rPr lang="en-US" dirty="0" err="1" smtClean="0"/>
              <a:t>req</a:t>
            </a:r>
            <a:r>
              <a:rPr lang="en-US" dirty="0" smtClean="0"/>
              <a:t>/sec, ~200MB/sec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MySQL basic usage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MySQL and SSD: Usage Patterns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r>
              <a:rPr lang="en-US" smtClean="0"/>
              <a:t>12-Apr-2011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86243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- Custom Layout">
  <a:themeElements>
    <a:clrScheme name="">
      <a:dk1>
        <a:srgbClr val="FFFFFF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- Custom Layout">
      <a:majorFont>
        <a:latin typeface="Arial"/>
        <a:ea typeface="ヒラギノ角ゴ ProN W3"/>
        <a:cs typeface="ヒラギノ角ゴ ProN W3"/>
      </a:majorFont>
      <a:minorFont>
        <a:latin typeface="Arial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Default - Custom Layo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- Title and Content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Default - Title and Content">
      <a:majorFont>
        <a:latin typeface="Georgia"/>
        <a:ea typeface="ヒラギノ明朝 ProN W3"/>
        <a:cs typeface="ヒラギノ明朝 ProN W3"/>
      </a:majorFont>
      <a:minorFont>
        <a:latin typeface="Georgia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Default - Title and Cont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3194</TotalTime>
  <Pages>0</Pages>
  <Words>862</Words>
  <Characters>0</Characters>
  <Application>Microsoft Office PowerPoint</Application>
  <PresentationFormat>On-screen Show (4:3)</PresentationFormat>
  <Lines>0</Lines>
  <Paragraphs>231</Paragraphs>
  <Slides>29</Slides>
  <Notes>29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31" baseType="lpstr">
      <vt:lpstr>Default - Custom Layout</vt:lpstr>
      <vt:lpstr>Default - Title and Content</vt:lpstr>
      <vt:lpstr>MySQL and SSD: Usage Patterns</vt:lpstr>
      <vt:lpstr>PowerPoint Presentation</vt:lpstr>
      <vt:lpstr>In this talk</vt:lpstr>
      <vt:lpstr>What’s inside</vt:lpstr>
      <vt:lpstr>Types of SSD</vt:lpstr>
      <vt:lpstr>Types of SSD</vt:lpstr>
      <vt:lpstr>What is this for MySQL ?</vt:lpstr>
      <vt:lpstr>MySQL basic usage</vt:lpstr>
      <vt:lpstr>MySQL basic usage</vt:lpstr>
      <vt:lpstr>Can we do better ?</vt:lpstr>
      <vt:lpstr>What is in Percona Server for it ?</vt:lpstr>
      <vt:lpstr>What if ?</vt:lpstr>
      <vt:lpstr>Naive solution</vt:lpstr>
      <vt:lpstr>Naive solution</vt:lpstr>
      <vt:lpstr>Advanced solution: caching</vt:lpstr>
      <vt:lpstr>FlashCache</vt:lpstr>
      <vt:lpstr>FlashCache details</vt:lpstr>
      <vt:lpstr>ZFS</vt:lpstr>
      <vt:lpstr>Interesting trick</vt:lpstr>
      <vt:lpstr>Still not enough space?</vt:lpstr>
      <vt:lpstr>Combining cards</vt:lpstr>
      <vt:lpstr>What about promised 20x ?</vt:lpstr>
      <vt:lpstr>Several instances</vt:lpstr>
      <vt:lpstr>Experiment</vt:lpstr>
      <vt:lpstr>Experiment</vt:lpstr>
      <vt:lpstr>Results</vt:lpstr>
      <vt:lpstr>Results conclusions</vt:lpstr>
      <vt:lpstr>Multi-instance</vt:lpstr>
      <vt:lpstr>The end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sss</dc:creator>
  <cp:lastModifiedBy>Vadim</cp:lastModifiedBy>
  <cp:revision>229</cp:revision>
  <dcterms:modified xsi:type="dcterms:W3CDTF">2011-04-12T05:17:26Z</dcterms:modified>
</cp:coreProperties>
</file>